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85" r:id="rId3"/>
    <p:sldId id="360" r:id="rId4"/>
    <p:sldId id="359" r:id="rId5"/>
    <p:sldId id="344" r:id="rId6"/>
    <p:sldId id="306" r:id="rId7"/>
    <p:sldId id="307" r:id="rId8"/>
    <p:sldId id="308" r:id="rId9"/>
    <p:sldId id="259" r:id="rId10"/>
    <p:sldId id="260" r:id="rId11"/>
    <p:sldId id="261" r:id="rId12"/>
    <p:sldId id="310" r:id="rId13"/>
    <p:sldId id="311" r:id="rId14"/>
    <p:sldId id="356" r:id="rId15"/>
    <p:sldId id="312" r:id="rId16"/>
    <p:sldId id="313" r:id="rId17"/>
    <p:sldId id="315" r:id="rId18"/>
    <p:sldId id="332" r:id="rId19"/>
    <p:sldId id="361" r:id="rId20"/>
    <p:sldId id="318" r:id="rId21"/>
    <p:sldId id="317" r:id="rId22"/>
    <p:sldId id="339" r:id="rId23"/>
    <p:sldId id="348" r:id="rId24"/>
    <p:sldId id="350" r:id="rId25"/>
    <p:sldId id="349" r:id="rId26"/>
    <p:sldId id="351" r:id="rId27"/>
    <p:sldId id="367" r:id="rId28"/>
    <p:sldId id="319" r:id="rId29"/>
    <p:sldId id="340" r:id="rId30"/>
    <p:sldId id="335" r:id="rId31"/>
    <p:sldId id="336" r:id="rId32"/>
    <p:sldId id="320" r:id="rId33"/>
    <p:sldId id="347" r:id="rId34"/>
    <p:sldId id="357" r:id="rId35"/>
    <p:sldId id="358" r:id="rId36"/>
    <p:sldId id="333" r:id="rId37"/>
    <p:sldId id="321" r:id="rId38"/>
    <p:sldId id="362" r:id="rId39"/>
    <p:sldId id="364" r:id="rId40"/>
    <p:sldId id="365" r:id="rId41"/>
    <p:sldId id="363" r:id="rId42"/>
    <p:sldId id="366" r:id="rId43"/>
    <p:sldId id="322" r:id="rId44"/>
    <p:sldId id="352" r:id="rId45"/>
    <p:sldId id="353" r:id="rId46"/>
    <p:sldId id="323" r:id="rId47"/>
    <p:sldId id="355" r:id="rId48"/>
    <p:sldId id="326" r:id="rId49"/>
    <p:sldId id="327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1" d="100"/>
          <a:sy n="151" d="100"/>
        </p:scale>
        <p:origin x="-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03A15-7576-F142-AA1D-5114A939117A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58ABD-B04A-BC4E-9A2E-DA3278E0AA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2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BA7990-7BBB-2640-985A-1501E886311E}" type="slidenum">
              <a:rPr lang="en-US"/>
              <a:pPr/>
              <a:t>9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1FA945-0107-B34C-8733-C115A5B3B643}" type="slidenum">
              <a:rPr lang="en-US"/>
              <a:pPr/>
              <a:t>10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C9BB5-3BBE-9342-AB77-32CE355685C9}" type="slidenum">
              <a:rPr lang="en-US"/>
              <a:pPr/>
              <a:t>11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4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5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9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5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1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5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7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2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4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D279-4B07-BD48-8B47-AB035D42F670}" type="datetimeFigureOut">
              <a:rPr lang="en-US" smtClean="0"/>
              <a:pPr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6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YBzbxIfuK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IBS754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Read</a:t>
            </a:r>
          </a:p>
          <a:p>
            <a:r>
              <a:rPr lang="en-US" dirty="0" smtClean="0"/>
              <a:t>DNA Sequencing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53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figure 4-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4600" y="381000"/>
            <a:ext cx="6667500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0" y="6553200"/>
            <a:ext cx="90678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 dirty="0" smtClean="0">
                <a:latin typeface="Arial" charset="0"/>
              </a:rPr>
              <a:t>From: Brown, Figure </a:t>
            </a:r>
            <a:r>
              <a:rPr lang="en-US" sz="1100" dirty="0">
                <a:latin typeface="Arial" charset="0"/>
              </a:rPr>
              <a:t>4.2 </a:t>
            </a:r>
            <a:r>
              <a:rPr lang="en-US" sz="1100" i="1" dirty="0">
                <a:latin typeface="Arial" charset="0"/>
              </a:rPr>
              <a:t> Genomes 3 </a:t>
            </a:r>
            <a:r>
              <a:rPr lang="en-US" sz="1100" dirty="0">
                <a:latin typeface="Arial" charset="0"/>
              </a:rPr>
              <a:t>(© Garland Science 2007</a:t>
            </a:r>
            <a:r>
              <a:rPr lang="en-US" sz="1100" dirty="0" smtClean="0">
                <a:latin typeface="Arial" charset="0"/>
              </a:rPr>
              <a:t>).  No redistribution outside AHPL servers without publishers permission.</a:t>
            </a:r>
            <a:endParaRPr lang="en-US" sz="11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0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figure 4-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381000"/>
            <a:ext cx="4783138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6553200"/>
            <a:ext cx="90678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 dirty="0" smtClean="0">
                <a:latin typeface="Arial" charset="0"/>
              </a:rPr>
              <a:t>From: Brown, Figure 4.3 </a:t>
            </a:r>
            <a:r>
              <a:rPr lang="en-US" sz="1100" i="1" dirty="0" smtClean="0">
                <a:latin typeface="Arial" charset="0"/>
              </a:rPr>
              <a:t> </a:t>
            </a:r>
            <a:r>
              <a:rPr lang="en-US" sz="1100" i="1" dirty="0">
                <a:latin typeface="Arial" charset="0"/>
              </a:rPr>
              <a:t>Genomes 3 </a:t>
            </a:r>
            <a:r>
              <a:rPr lang="en-US" sz="1100" dirty="0">
                <a:latin typeface="Arial" charset="0"/>
              </a:rPr>
              <a:t>(© Garland Science 2007</a:t>
            </a:r>
            <a:r>
              <a:rPr lang="en-US" sz="1100" dirty="0" smtClean="0">
                <a:latin typeface="Arial" charset="0"/>
              </a:rPr>
              <a:t>).  No redistribution outside AHPL servers without publishers permission.</a:t>
            </a:r>
            <a:endParaRPr lang="en-US" sz="11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06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versus 2</a:t>
            </a:r>
            <a:r>
              <a:rPr lang="en-US" baseline="30000" dirty="0" smtClean="0"/>
              <a:t>nd</a:t>
            </a:r>
            <a:r>
              <a:rPr lang="en-US" dirty="0" smtClean="0"/>
              <a:t> generation sequencing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generation: One tube = 1 sequence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generation: One tube = millions of sequences</a:t>
            </a:r>
            <a:endParaRPr lang="en-US" dirty="0"/>
          </a:p>
        </p:txBody>
      </p:sp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57" y="3612345"/>
            <a:ext cx="5258486" cy="24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6722" y="1436574"/>
            <a:ext cx="4967931" cy="542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40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454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in 2005 (First second gen technology)</a:t>
            </a:r>
          </a:p>
          <a:p>
            <a:r>
              <a:rPr lang="en-US" dirty="0" smtClean="0"/>
              <a:t>Withdrawn in 2014</a:t>
            </a:r>
          </a:p>
          <a:p>
            <a:r>
              <a:rPr lang="en-US" dirty="0" smtClean="0"/>
              <a:t>Emulsion-PCR signal amplification of single molecule DNA on bead</a:t>
            </a:r>
          </a:p>
          <a:p>
            <a:r>
              <a:rPr lang="en-US" dirty="0" smtClean="0"/>
              <a:t>Measure base extensions using </a:t>
            </a:r>
            <a:r>
              <a:rPr lang="en-US" dirty="0" err="1" smtClean="0"/>
              <a:t>pyrosequencing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Pyrosequencing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81724" y="1698140"/>
            <a:ext cx="2021504" cy="82296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Oval 6"/>
          <p:cNvSpPr/>
          <p:nvPr/>
        </p:nvSpPr>
        <p:spPr>
          <a:xfrm>
            <a:off x="3370688" y="4332598"/>
            <a:ext cx="2021504" cy="82296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9" name="Curved Down Arrow 8"/>
          <p:cNvSpPr/>
          <p:nvPr/>
        </p:nvSpPr>
        <p:spPr>
          <a:xfrm>
            <a:off x="4106303" y="2521100"/>
            <a:ext cx="822960" cy="591908"/>
          </a:xfrm>
          <a:prstGeom prst="curvedDownArrow">
            <a:avLst>
              <a:gd name="adj1" fmla="val 25000"/>
              <a:gd name="adj2" fmla="val 46600"/>
              <a:gd name="adj3" fmla="val 25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0" name="Curved Down Arrow 9"/>
          <p:cNvSpPr/>
          <p:nvPr/>
        </p:nvSpPr>
        <p:spPr>
          <a:xfrm rot="11141408">
            <a:off x="3936725" y="3743599"/>
            <a:ext cx="881358" cy="586090"/>
          </a:xfrm>
          <a:prstGeom prst="curvedDownArrow">
            <a:avLst>
              <a:gd name="adj1" fmla="val 25000"/>
              <a:gd name="adj2" fmla="val 46600"/>
              <a:gd name="adj3" fmla="val 25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1" name="Curved Down Arrow 10"/>
          <p:cNvSpPr/>
          <p:nvPr/>
        </p:nvSpPr>
        <p:spPr>
          <a:xfrm>
            <a:off x="3909841" y="5155558"/>
            <a:ext cx="822960" cy="591908"/>
          </a:xfrm>
          <a:prstGeom prst="curvedDownArrow">
            <a:avLst>
              <a:gd name="adj1" fmla="val 25000"/>
              <a:gd name="adj2" fmla="val 46600"/>
              <a:gd name="adj3" fmla="val 25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2" name="TextBox 11"/>
          <p:cNvSpPr txBox="1"/>
          <p:nvPr/>
        </p:nvSpPr>
        <p:spPr>
          <a:xfrm>
            <a:off x="3909841" y="1938833"/>
            <a:ext cx="12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Sulfurylase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17799" y="4580096"/>
            <a:ext cx="112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Luciferase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42811" y="2928342"/>
            <a:ext cx="94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APS+PPi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44967" y="2959024"/>
            <a:ext cx="5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62528" y="3516684"/>
            <a:ext cx="9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luciferin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59465" y="3516684"/>
            <a:ext cx="126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oxyluciferin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3876" y="5747466"/>
            <a:ext cx="5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12904" y="5747466"/>
            <a:ext cx="63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9026" y="2870353"/>
            <a:ext cx="214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PPi</a:t>
            </a:r>
            <a:r>
              <a:rPr lang="en-US" dirty="0" smtClean="0"/>
              <a:t> released from </a:t>
            </a:r>
          </a:p>
          <a:p>
            <a:r>
              <a:rPr lang="en-US" dirty="0" smtClean="0"/>
              <a:t>nucleotide extension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2339568" y="2870353"/>
            <a:ext cx="484914" cy="515636"/>
          </a:xfrm>
          <a:prstGeom prst="rightArrow">
            <a:avLst>
              <a:gd name="adj1" fmla="val 50000"/>
              <a:gd name="adj2" fmla="val 4747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Sun 21"/>
          <p:cNvSpPr/>
          <p:nvPr/>
        </p:nvSpPr>
        <p:spPr>
          <a:xfrm>
            <a:off x="5015412" y="5667557"/>
            <a:ext cx="822960" cy="822960"/>
          </a:xfrm>
          <a:prstGeom prst="sun">
            <a:avLst/>
          </a:prstGeom>
          <a:solidFill>
            <a:srgbClr val="FFFF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65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454: high throughput </a:t>
            </a:r>
            <a:r>
              <a:rPr lang="en-US" dirty="0" err="1" smtClean="0"/>
              <a:t>pyrosequencing</a:t>
            </a:r>
            <a:r>
              <a:rPr lang="en-US" dirty="0" smtClean="0"/>
              <a:t> by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9" y="4089506"/>
            <a:ext cx="3924737" cy="2647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b="34414"/>
          <a:stretch>
            <a:fillRect/>
          </a:stretch>
        </p:blipFill>
        <p:spPr>
          <a:xfrm>
            <a:off x="713799" y="1112517"/>
            <a:ext cx="1417858" cy="5319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87" y="1417638"/>
            <a:ext cx="4661057" cy="25120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131659" y="5253024"/>
            <a:ext cx="1925927" cy="7256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V="1">
            <a:off x="6622648" y="3685997"/>
            <a:ext cx="625975" cy="3129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1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0"/>
            <a:ext cx="4630562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7838" y="65216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Ion Torrent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Torrent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WYBzbxIfuKs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96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Torrent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Semiconductor </a:t>
            </a:r>
            <a:r>
              <a:rPr lang="en-US" dirty="0" smtClean="0"/>
              <a:t>sequencing – no cameras</a:t>
            </a:r>
          </a:p>
          <a:p>
            <a:r>
              <a:rPr lang="en-US" dirty="0" smtClean="0"/>
              <a:t>Same problems as the 454 – </a:t>
            </a:r>
            <a:r>
              <a:rPr lang="en-US" dirty="0" err="1" smtClean="0"/>
              <a:t>homopolymers</a:t>
            </a:r>
            <a:endParaRPr lang="en-US" dirty="0" smtClean="0"/>
          </a:p>
          <a:p>
            <a:r>
              <a:rPr lang="en-US" dirty="0" smtClean="0"/>
              <a:t>Cost </a:t>
            </a:r>
            <a:r>
              <a:rPr lang="en-US" dirty="0" smtClean="0"/>
              <a:t>per </a:t>
            </a:r>
            <a:r>
              <a:rPr lang="en-US" dirty="0" err="1" smtClean="0"/>
              <a:t>Mbase</a:t>
            </a:r>
            <a:r>
              <a:rPr lang="en-US" dirty="0" smtClean="0"/>
              <a:t> </a:t>
            </a:r>
            <a:r>
              <a:rPr lang="en-US" dirty="0" smtClean="0"/>
              <a:t>higher tha</a:t>
            </a:r>
            <a:r>
              <a:rPr lang="en-US" dirty="0" smtClean="0"/>
              <a:t>n </a:t>
            </a:r>
            <a:r>
              <a:rPr lang="en-US" dirty="0" err="1" smtClean="0"/>
              <a:t>Illumina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32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</a:p>
          <a:p>
            <a:pPr lvl="1"/>
            <a:r>
              <a:rPr lang="en-US" dirty="0" smtClean="0"/>
              <a:t>Sequencing technology and data</a:t>
            </a:r>
          </a:p>
          <a:p>
            <a:r>
              <a:rPr lang="en-US" dirty="0" smtClean="0"/>
              <a:t>Exercise</a:t>
            </a:r>
          </a:p>
          <a:p>
            <a:pPr lvl="1"/>
            <a:r>
              <a:rPr lang="en-US" dirty="0" err="1" smtClean="0"/>
              <a:t>Fastq</a:t>
            </a:r>
            <a:r>
              <a:rPr lang="en-US" dirty="0" smtClean="0"/>
              <a:t> files and visualization</a:t>
            </a:r>
          </a:p>
          <a:p>
            <a:pPr lvl="1"/>
            <a:r>
              <a:rPr lang="en-US" dirty="0" smtClean="0"/>
              <a:t>Running </a:t>
            </a:r>
            <a:r>
              <a:rPr lang="en-US" dirty="0" err="1" smtClean="0"/>
              <a:t>Rscripts</a:t>
            </a:r>
            <a:r>
              <a:rPr lang="en-US" dirty="0" smtClean="0"/>
              <a:t> on the command line</a:t>
            </a:r>
          </a:p>
          <a:p>
            <a:pPr lvl="1"/>
            <a:r>
              <a:rPr lang="en-US" dirty="0" smtClean="0"/>
              <a:t>Running script through make</a:t>
            </a:r>
          </a:p>
          <a:p>
            <a:pPr lvl="1"/>
            <a:r>
              <a:rPr lang="en-US" dirty="0" smtClean="0"/>
              <a:t>Small homework assignment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810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=HMyCqWhwB8E</a:t>
            </a:r>
          </a:p>
        </p:txBody>
      </p:sp>
    </p:spTree>
    <p:extLst>
      <p:ext uri="{BB962C8B-B14F-4D97-AF65-F5344CB8AC3E}">
        <p14:creationId xmlns:p14="http://schemas.microsoft.com/office/powerpoint/2010/main" val="359606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sequencing using reversible terminators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2"/>
          <p:cNvGrpSpPr>
            <a:grpSpLocks noChangeAspect="1"/>
          </p:cNvGrpSpPr>
          <p:nvPr/>
        </p:nvGrpSpPr>
        <p:grpSpPr bwMode="auto">
          <a:xfrm>
            <a:off x="1386553" y="1417638"/>
            <a:ext cx="6298531" cy="5988148"/>
            <a:chOff x="1452" y="3520"/>
            <a:chExt cx="4537" cy="4314"/>
          </a:xfrm>
        </p:grpSpPr>
        <p:sp>
          <p:nvSpPr>
            <p:cNvPr id="48131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52" y="3520"/>
              <a:ext cx="4537" cy="431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8133" name="Picture 5" descr="workflow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8" y="3586"/>
              <a:ext cx="4368" cy="3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9985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end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02" y="1255442"/>
            <a:ext cx="2939719" cy="5451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Genomics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high throughput second generation technologies</a:t>
            </a:r>
          </a:p>
          <a:p>
            <a:r>
              <a:rPr lang="en-US" dirty="0" smtClean="0"/>
              <a:t>Only sequences a limited number of mammalian genomes</a:t>
            </a:r>
          </a:p>
          <a:p>
            <a:r>
              <a:rPr lang="en-US" dirty="0" smtClean="0"/>
              <a:t>By service only (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sell instruments)</a:t>
            </a:r>
          </a:p>
          <a:p>
            <a:r>
              <a:rPr lang="en-US" dirty="0" smtClean="0"/>
              <a:t>Data </a:t>
            </a:r>
            <a:r>
              <a:rPr lang="en-US" dirty="0" smtClean="0"/>
              <a:t>interpretation </a:t>
            </a:r>
            <a:r>
              <a:rPr lang="en-US" dirty="0" smtClean="0"/>
              <a:t>is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46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</a:t>
            </a:r>
            <a:r>
              <a:rPr lang="en-US" dirty="0" err="1" smtClean="0"/>
              <a:t>nanoballs</a:t>
            </a:r>
            <a:endParaRPr lang="en-US" dirty="0"/>
          </a:p>
        </p:txBody>
      </p:sp>
      <p:pic>
        <p:nvPicPr>
          <p:cNvPr id="4" name="Content Placeholder 3" descr="Screenshot 2015-02-19 11.39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18" b="-7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330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DNBs onto array</a:t>
            </a:r>
            <a:endParaRPr lang="en-US" dirty="0"/>
          </a:p>
        </p:txBody>
      </p:sp>
      <p:pic>
        <p:nvPicPr>
          <p:cNvPr id="4" name="Content Placeholder 3" descr="Screenshot 2015-02-19 11.39.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45" b="-172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918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Ligase based </a:t>
            </a:r>
            <a:r>
              <a:rPr lang="en-US" dirty="0" smtClean="0"/>
              <a:t>sequencing (</a:t>
            </a:r>
            <a:r>
              <a:rPr lang="en-US" dirty="0" err="1" smtClean="0"/>
              <a:t>SOliD</a:t>
            </a:r>
            <a:r>
              <a:rPr lang="en-US" dirty="0"/>
              <a:t>)</a:t>
            </a:r>
            <a:endParaRPr lang="en-US" dirty="0"/>
          </a:p>
        </p:txBody>
      </p:sp>
      <p:pic>
        <p:nvPicPr>
          <p:cNvPr id="4" name="Content Placeholder 3" descr="Screenshot 2015-02-19 11.43.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r="-53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777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 smtClean="0"/>
              <a:t>versus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smtClean="0"/>
              <a:t>generation sequencing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generation: One tube = millions of </a:t>
            </a:r>
            <a:r>
              <a:rPr lang="en-US" u="sng" dirty="0" smtClean="0"/>
              <a:t>amplified</a:t>
            </a:r>
            <a:r>
              <a:rPr lang="en-US" dirty="0" smtClean="0"/>
              <a:t> sequences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3rd</a:t>
            </a:r>
            <a:r>
              <a:rPr lang="en-US" dirty="0" smtClean="0"/>
              <a:t> </a:t>
            </a:r>
            <a:r>
              <a:rPr lang="en-US" dirty="0" smtClean="0"/>
              <a:t>generation: One tube </a:t>
            </a:r>
            <a:r>
              <a:rPr lang="en-US" smtClean="0"/>
              <a:t>= </a:t>
            </a:r>
            <a:r>
              <a:rPr lang="en-US" smtClean="0"/>
              <a:t>thousands </a:t>
            </a:r>
            <a:r>
              <a:rPr lang="en-US" dirty="0" smtClean="0"/>
              <a:t>of </a:t>
            </a:r>
            <a:r>
              <a:rPr lang="en-US" dirty="0" smtClean="0"/>
              <a:t>single DNA molecules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Pacific Biosciences (2011)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89" y="1905659"/>
            <a:ext cx="5243576" cy="4585475"/>
          </a:xfrm>
          <a:prstGeom prst="rect">
            <a:avLst/>
          </a:prstGeom>
        </p:spPr>
      </p:pic>
      <p:sp>
        <p:nvSpPr>
          <p:cNvPr id="6" name="Right Bracket 5"/>
          <p:cNvSpPr/>
          <p:nvPr/>
        </p:nvSpPr>
        <p:spPr>
          <a:xfrm>
            <a:off x="5707011" y="5228284"/>
            <a:ext cx="222672" cy="692707"/>
          </a:xfrm>
          <a:prstGeom prst="rightBracke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9683" y="5340493"/>
            <a:ext cx="199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Observable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2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ext Box 2"/>
          <p:cNvSpPr txBox="1">
            <a:spLocks noChangeArrowheads="1"/>
          </p:cNvSpPr>
          <p:nvPr/>
        </p:nvSpPr>
        <p:spPr bwMode="auto">
          <a:xfrm>
            <a:off x="2709863" y="250825"/>
            <a:ext cx="3451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>
                <a:latin typeface="Helvetica" charset="0"/>
              </a:rPr>
              <a:t>Nanopore Sequencing</a:t>
            </a:r>
          </a:p>
        </p:txBody>
      </p:sp>
      <p:sp>
        <p:nvSpPr>
          <p:cNvPr id="140290" name="TextBox 17"/>
          <p:cNvSpPr txBox="1">
            <a:spLocks noChangeArrowheads="1"/>
          </p:cNvSpPr>
          <p:nvPr/>
        </p:nvSpPr>
        <p:spPr bwMode="auto">
          <a:xfrm>
            <a:off x="3232150" y="6276975"/>
            <a:ext cx="2940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i="1">
                <a:latin typeface="Times New Roman" charset="0"/>
              </a:rPr>
              <a:t>Nat Biotechnol. </a:t>
            </a:r>
            <a:r>
              <a:rPr lang="en-US" sz="1400">
                <a:latin typeface="Times New Roman" charset="0"/>
              </a:rPr>
              <a:t>2008 26(10):1146-53</a:t>
            </a:r>
          </a:p>
        </p:txBody>
      </p:sp>
      <p:pic>
        <p:nvPicPr>
          <p:cNvPr id="140291" name="Picture 5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1520825"/>
            <a:ext cx="4095750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2" name="Picture 6" descr="Picture 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1500188"/>
            <a:ext cx="4175125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3" name="TextBox 7"/>
          <p:cNvSpPr txBox="1">
            <a:spLocks noChangeArrowheads="1"/>
          </p:cNvSpPr>
          <p:nvPr/>
        </p:nvSpPr>
        <p:spPr bwMode="auto">
          <a:xfrm>
            <a:off x="809625" y="5386388"/>
            <a:ext cx="77739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>
                <a:latin typeface="Times New Roman" charset="0"/>
              </a:rPr>
              <a:t>Challenges remain: slow down DNA translocation from </a:t>
            </a:r>
            <a:r>
              <a:rPr lang="en-US" sz="1800">
                <a:latin typeface="Symbol" charset="0"/>
              </a:rPr>
              <a:t>m</a:t>
            </a:r>
            <a:r>
              <a:rPr lang="en-US" sz="1800">
                <a:latin typeface="Times New Roman" charset="0"/>
              </a:rPr>
              <a:t>sec to msec, pore stability, stochastic motion of DNA molecule, noise, sensitivity</a:t>
            </a:r>
          </a:p>
        </p:txBody>
      </p:sp>
      <p:sp>
        <p:nvSpPr>
          <p:cNvPr id="140294" name="TextBox 8"/>
          <p:cNvSpPr txBox="1">
            <a:spLocks noChangeArrowheads="1"/>
          </p:cNvSpPr>
          <p:nvPr/>
        </p:nvSpPr>
        <p:spPr bwMode="auto">
          <a:xfrm>
            <a:off x="798513" y="4838700"/>
            <a:ext cx="7548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>
                <a:latin typeface="Times New Roman" charset="0"/>
              </a:rPr>
              <a:t>Potential:  High speed, long &gt; 25kb reads, low cost (no enzymes)</a:t>
            </a:r>
          </a:p>
        </p:txBody>
      </p:sp>
      <p:sp>
        <p:nvSpPr>
          <p:cNvPr id="14029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19FC995-A346-0C4A-B9F1-B2A6A7854FE6}" type="slidenum">
              <a:rPr lang="en-US" sz="1800" b="0">
                <a:solidFill>
                  <a:srgbClr val="7F7F7F"/>
                </a:solidFill>
                <a:latin typeface="Times New Roman" charset="0"/>
              </a:rPr>
              <a:pPr/>
              <a:t>29</a:t>
            </a:fld>
            <a:endParaRPr lang="en-US" sz="1800" b="0">
              <a:solidFill>
                <a:srgbClr val="7F7F7F"/>
              </a:solidFill>
              <a:latin typeface="Times New Roman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04800" y="1422400"/>
            <a:ext cx="4005263" cy="3435350"/>
            <a:chOff x="304308" y="1421721"/>
            <a:chExt cx="4006257" cy="3436411"/>
          </a:xfrm>
        </p:grpSpPr>
        <p:pic>
          <p:nvPicPr>
            <p:cNvPr id="1402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308" y="1421721"/>
              <a:ext cx="4006257" cy="3167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298" name="TextBox 9"/>
            <p:cNvSpPr txBox="1">
              <a:spLocks noChangeArrowheads="1"/>
            </p:cNvSpPr>
            <p:nvPr/>
          </p:nvSpPr>
          <p:spPr bwMode="auto">
            <a:xfrm>
              <a:off x="423466" y="4488800"/>
              <a:ext cx="33635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800" b="0" i="1"/>
                <a:t>Anal Chem. </a:t>
              </a:r>
              <a:r>
                <a:rPr lang="en-US" sz="1800" b="0"/>
                <a:t>2011 </a:t>
              </a:r>
              <a:r>
                <a:rPr lang="en-US" sz="1800"/>
                <a:t>83(12)</a:t>
              </a:r>
              <a:r>
                <a:rPr lang="en-US" sz="1800" b="0"/>
                <a:t>:4327-41.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9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Genomics =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very important to understand the basis of the technology that generates the raw </a:t>
            </a:r>
            <a:r>
              <a:rPr lang="en-US" dirty="0" smtClean="0"/>
              <a:t>sequence data used in your analysis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861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=NHCJ8PtYCFc</a:t>
            </a:r>
          </a:p>
        </p:txBody>
      </p:sp>
    </p:spTree>
    <p:extLst>
      <p:ext uri="{BB962C8B-B14F-4D97-AF65-F5344CB8AC3E}">
        <p14:creationId xmlns:p14="http://schemas.microsoft.com/office/powerpoint/2010/main" val="16351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Approaches: Hypothesis free detection of DNA modification using </a:t>
            </a:r>
            <a:r>
              <a:rPr lang="en-US" dirty="0" err="1" smtClean="0"/>
              <a:t>PacBio</a:t>
            </a:r>
            <a:endParaRPr lang="en-US" dirty="0"/>
          </a:p>
        </p:txBody>
      </p:sp>
      <p:pic>
        <p:nvPicPr>
          <p:cNvPr id="6" name="Content Placeholder 5" descr="Screen Shot 2013-01-18 at 5.22.52 P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632" b="-62632"/>
          <a:stretch>
            <a:fillRect/>
          </a:stretch>
        </p:blipFill>
        <p:spPr/>
      </p:pic>
      <p:pic>
        <p:nvPicPr>
          <p:cNvPr id="7" name="Content Placeholder 6" descr="Screen Shot 2013-01-18 at 5.23.54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96" b="-18096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4817327" y="6126162"/>
            <a:ext cx="394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Adenine methylation map of an </a:t>
            </a:r>
            <a:r>
              <a:rPr lang="en-US" i="1" dirty="0" smtClean="0"/>
              <a:t>E. coli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25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r>
              <a:rPr lang="en-US" dirty="0" smtClean="0"/>
              <a:t> Laptop sequencing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546" r="-2754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68865" y="6384324"/>
            <a:ext cx="338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Oxford </a:t>
            </a:r>
            <a:r>
              <a:rPr lang="en-US" dirty="0" err="1"/>
              <a:t>N</a:t>
            </a:r>
            <a:r>
              <a:rPr lang="en-US" dirty="0" err="1" smtClean="0"/>
              <a:t>anopore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1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=3UHw22hBpAk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5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32" b="113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258011" y="6126163"/>
            <a:ext cx="17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Torsten</a:t>
            </a:r>
            <a:r>
              <a:rPr lang="en-US" dirty="0" smtClean="0"/>
              <a:t> </a:t>
            </a:r>
            <a:r>
              <a:rPr lang="en-US" dirty="0" err="1" smtClean="0"/>
              <a:t>Seeman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50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“Read Until”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Potentially a Killer </a:t>
            </a:r>
            <a:r>
              <a:rPr lang="en-US" dirty="0" smtClean="0"/>
              <a:t>App for Oxford </a:t>
            </a:r>
            <a:r>
              <a:rPr lang="en-US" dirty="0" err="1" smtClean="0"/>
              <a:t>nanopore</a:t>
            </a:r>
            <a:endParaRPr lang="en-US" dirty="0" smtClean="0"/>
          </a:p>
          <a:p>
            <a:r>
              <a:rPr lang="en-US" dirty="0" smtClean="0"/>
              <a:t>Read first 100 </a:t>
            </a:r>
            <a:r>
              <a:rPr lang="en-US" dirty="0" err="1" smtClean="0"/>
              <a:t>bp</a:t>
            </a:r>
            <a:r>
              <a:rPr lang="en-US" dirty="0" smtClean="0"/>
              <a:t> DNA emerging at each </a:t>
            </a:r>
            <a:r>
              <a:rPr lang="en-US" dirty="0" err="1" smtClean="0"/>
              <a:t>nanopore</a:t>
            </a:r>
            <a:endParaRPr lang="en-US" dirty="0" smtClean="0"/>
          </a:p>
          <a:p>
            <a:r>
              <a:rPr lang="en-US" dirty="0" smtClean="0"/>
              <a:t>Machine decides whether to keep on sequencing based on sequence match</a:t>
            </a:r>
          </a:p>
          <a:p>
            <a:r>
              <a:rPr lang="en-US" dirty="0" smtClean="0"/>
              <a:t>If not, recycle the read and sample anther DNA fragment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6877" y="6391653"/>
            <a:ext cx="57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www.biorxiv.org</a:t>
            </a:r>
            <a:r>
              <a:rPr lang="en-US" dirty="0"/>
              <a:t>/content/early/2016/02/03/038760</a:t>
            </a:r>
          </a:p>
        </p:txBody>
      </p:sp>
    </p:spTree>
    <p:extLst>
      <p:ext uri="{BB962C8B-B14F-4D97-AF65-F5344CB8AC3E}">
        <p14:creationId xmlns:p14="http://schemas.microsoft.com/office/powerpoint/2010/main" val="1495075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Content Placeholder 3" descr="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38" r="-3373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67334" y="5993541"/>
            <a:ext cx="6853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1.Loman, N. J. </a:t>
            </a:r>
            <a:r>
              <a:rPr lang="en-US" sz="1400" i="1" dirty="0"/>
              <a:t>et al.</a:t>
            </a:r>
            <a:r>
              <a:rPr lang="en-US" sz="1400" dirty="0"/>
              <a:t> High-throughput bacterial genome sequencing: an embarrassment of choice, a world of opportunity. </a:t>
            </a:r>
            <a:r>
              <a:rPr lang="en-US" sz="1400" i="1" dirty="0"/>
              <a:t>Nat Rev </a:t>
            </a:r>
            <a:r>
              <a:rPr lang="en-US" sz="1400" i="1" dirty="0" err="1"/>
              <a:t>Microbiol</a:t>
            </a:r>
            <a:r>
              <a:rPr lang="en-US" sz="1400" dirty="0"/>
              <a:t> </a:t>
            </a:r>
            <a:r>
              <a:rPr lang="en-US" sz="1400" b="1" dirty="0"/>
              <a:t>10</a:t>
            </a:r>
            <a:r>
              <a:rPr lang="en-US" sz="1400" dirty="0"/>
              <a:t>, 599–606 (2012).</a:t>
            </a:r>
          </a:p>
        </p:txBody>
      </p:sp>
    </p:spTree>
    <p:extLst>
      <p:ext uri="{BB962C8B-B14F-4D97-AF65-F5344CB8AC3E}">
        <p14:creationId xmlns:p14="http://schemas.microsoft.com/office/powerpoint/2010/main" val="332621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/>
          <p:cNvSpPr>
            <a:spLocks noGrp="1" noChangeArrowheads="1"/>
          </p:cNvSpPr>
          <p:nvPr>
            <p:ph type="title"/>
          </p:nvPr>
        </p:nvSpPr>
        <p:spPr>
          <a:xfrm>
            <a:off x="714375" y="178594"/>
            <a:ext cx="7358063" cy="1714500"/>
          </a:xfrm>
          <a:ln/>
        </p:spPr>
        <p:txBody>
          <a:bodyPr/>
          <a:lstStyle/>
          <a:p>
            <a:r>
              <a:rPr lang="en-US" sz="3500" dirty="0" smtClean="0"/>
              <a:t>Some 2015 comparisons</a:t>
            </a:r>
            <a:endParaRPr lang="en-US" sz="3500" dirty="0"/>
          </a:p>
        </p:txBody>
      </p:sp>
      <p:pic>
        <p:nvPicPr>
          <p:cNvPr id="7" name="Picture 6" descr="Screenshot 2015-02-19 12.09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5" y="1626040"/>
            <a:ext cx="7197277" cy="48018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53095" y="6427854"/>
            <a:ext cx="134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 Mason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51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and 3</a:t>
            </a:r>
            <a:r>
              <a:rPr lang="en-US" baseline="30000" dirty="0" smtClean="0"/>
              <a:t>rd</a:t>
            </a:r>
            <a:r>
              <a:rPr lang="en-US" dirty="0" smtClean="0"/>
              <a:t> generation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454</a:t>
            </a:r>
          </a:p>
          <a:p>
            <a:r>
              <a:rPr lang="en-US" dirty="0" err="1" smtClean="0"/>
              <a:t>IonTorrent</a:t>
            </a:r>
            <a:endParaRPr lang="en-US" dirty="0" smtClean="0"/>
          </a:p>
          <a:p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/>
              <a:t>Complete Genomics</a:t>
            </a:r>
          </a:p>
          <a:p>
            <a:r>
              <a:rPr lang="en-US" dirty="0" smtClean="0"/>
              <a:t>Solid</a:t>
            </a:r>
          </a:p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9382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Deprecated </a:t>
            </a:r>
            <a:r>
              <a:rPr lang="en-US" dirty="0" err="1" smtClean="0"/>
              <a:t>technlogies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rgbClr val="FF0000"/>
                </a:solidFill>
              </a:rPr>
              <a:t>454</a:t>
            </a:r>
          </a:p>
          <a:p>
            <a:r>
              <a:rPr lang="en-US" dirty="0" err="1" smtClean="0"/>
              <a:t>IonTorrent</a:t>
            </a:r>
            <a:endParaRPr lang="en-US" dirty="0" smtClean="0"/>
          </a:p>
          <a:p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/>
              <a:t>Complete Genomics</a:t>
            </a:r>
          </a:p>
          <a:p>
            <a:r>
              <a:rPr lang="en-US" strike="sngStrike" dirty="0" smtClean="0">
                <a:solidFill>
                  <a:srgbClr val="FF0000"/>
                </a:solidFill>
              </a:rPr>
              <a:t>Solid</a:t>
            </a:r>
          </a:p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892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Genomics =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Sequencing t</a:t>
            </a:r>
            <a:r>
              <a:rPr lang="en-US" dirty="0" smtClean="0"/>
              <a:t>echnology </a:t>
            </a:r>
            <a:r>
              <a:rPr lang="en-US" dirty="0" smtClean="0"/>
              <a:t>changes very rapidly – you need to check back at least every six </a:t>
            </a:r>
            <a:r>
              <a:rPr lang="en-US" dirty="0" smtClean="0"/>
              <a:t>months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963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way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454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IonTorrent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Complete Genomics</a:t>
            </a:r>
          </a:p>
          <a:p>
            <a:r>
              <a:rPr lang="en-US" dirty="0" smtClean="0"/>
              <a:t>Solid</a:t>
            </a:r>
          </a:p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7199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winners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454</a:t>
            </a:r>
          </a:p>
          <a:p>
            <a:r>
              <a:rPr lang="en-US" dirty="0" err="1" smtClean="0"/>
              <a:t>IonTorrent</a:t>
            </a:r>
            <a:endParaRPr lang="en-US" dirty="0" smtClean="0"/>
          </a:p>
          <a:p>
            <a:r>
              <a:rPr lang="en-US" dirty="0" err="1" smtClean="0">
                <a:solidFill>
                  <a:srgbClr val="008000"/>
                </a:solidFill>
              </a:rPr>
              <a:t>Illumina</a:t>
            </a:r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 smtClean="0"/>
              <a:t>Complete Genomics</a:t>
            </a:r>
          </a:p>
          <a:p>
            <a:r>
              <a:rPr lang="en-US" dirty="0" smtClean="0"/>
              <a:t>Solid</a:t>
            </a:r>
          </a:p>
          <a:p>
            <a:r>
              <a:rPr lang="en-US" dirty="0" err="1" smtClean="0">
                <a:solidFill>
                  <a:srgbClr val="008000"/>
                </a:solidFill>
              </a:rPr>
              <a:t>PacBio</a:t>
            </a:r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1912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highly rated prospect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454</a:t>
            </a:r>
          </a:p>
          <a:p>
            <a:r>
              <a:rPr lang="en-US" dirty="0" err="1" smtClean="0"/>
              <a:t>IonTorrent</a:t>
            </a:r>
            <a:endParaRPr lang="en-US" dirty="0" smtClean="0"/>
          </a:p>
          <a:p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/>
              <a:t>Complete Genomics</a:t>
            </a:r>
          </a:p>
          <a:p>
            <a:r>
              <a:rPr lang="en-US" dirty="0" smtClean="0"/>
              <a:t>Solid</a:t>
            </a:r>
          </a:p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Oxford </a:t>
            </a:r>
            <a:r>
              <a:rPr lang="en-US" dirty="0" err="1" smtClean="0">
                <a:solidFill>
                  <a:srgbClr val="008000"/>
                </a:solidFill>
              </a:rPr>
              <a:t>Nanopore</a:t>
            </a:r>
            <a:endParaRPr lang="en-US" dirty="0" smtClean="0">
              <a:solidFill>
                <a:srgbClr val="008000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644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Nextgen</a:t>
            </a:r>
            <a:r>
              <a:rPr lang="en-US" dirty="0" smtClean="0"/>
              <a:t> </a:t>
            </a:r>
            <a:r>
              <a:rPr lang="en-US" dirty="0" smtClean="0"/>
              <a:t>technology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799" y="1696824"/>
            <a:ext cx="5397500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104970" y="2506938"/>
            <a:ext cx="128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generation?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2154" y="5351982"/>
            <a:ext cx="3043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formula is not as simple as cost per base. Shorter and/or lower quality reads are less useable for data analysis.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8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3-10-21 at 1.3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8392026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38095" y="1417638"/>
            <a:ext cx="786191" cy="5246838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1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hype cycle</a:t>
            </a:r>
            <a:endParaRPr lang="en-US" dirty="0"/>
          </a:p>
        </p:txBody>
      </p:sp>
      <p:pic>
        <p:nvPicPr>
          <p:cNvPr id="7" name="Content Placeholder 6" descr="Screenshot 2016-02-08 16.57.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30" r="-8230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639176" y="6526823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Jeremy Kemp/ Wikimedia </a:t>
            </a:r>
            <a:r>
              <a:rPr lang="en-US" dirty="0" smtClean="0"/>
              <a:t>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4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Phred</a:t>
            </a:r>
            <a:r>
              <a:rPr lang="en-US" dirty="0" smtClean="0"/>
              <a:t> software estimates error rate based on </a:t>
            </a:r>
            <a:r>
              <a:rPr lang="en-US" dirty="0" err="1" smtClean="0"/>
              <a:t>electropherogram</a:t>
            </a:r>
            <a:r>
              <a:rPr lang="en-US" dirty="0" smtClean="0"/>
              <a:t> (Ewing et al. 1998).</a:t>
            </a:r>
          </a:p>
          <a:p>
            <a:r>
              <a:rPr lang="en-US" dirty="0" smtClean="0"/>
              <a:t>Linked error probability (P) to </a:t>
            </a:r>
            <a:r>
              <a:rPr lang="en-US" dirty="0" err="1" smtClean="0"/>
              <a:t>electropherogram</a:t>
            </a:r>
            <a:r>
              <a:rPr lang="en-US" dirty="0" smtClean="0"/>
              <a:t> curve size, shape</a:t>
            </a:r>
          </a:p>
          <a:p>
            <a:r>
              <a:rPr lang="en-US" dirty="0" smtClean="0"/>
              <a:t>Q = [ − 10.log</a:t>
            </a:r>
            <a:r>
              <a:rPr lang="en-US" baseline="-25000" dirty="0" smtClean="0"/>
              <a:t>10</a:t>
            </a:r>
            <a:r>
              <a:rPr lang="en-US" dirty="0" smtClean="0"/>
              <a:t>(P)].  </a:t>
            </a:r>
          </a:p>
          <a:p>
            <a:r>
              <a:rPr lang="en-US" dirty="0" smtClean="0"/>
              <a:t>Therefore a Q score of 20 has a 1 in 100 chance of being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1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Phred</a:t>
            </a:r>
            <a:r>
              <a:rPr lang="en-US" dirty="0"/>
              <a:t> </a:t>
            </a:r>
            <a:r>
              <a:rPr lang="en-US" dirty="0" smtClean="0"/>
              <a:t>or ”Q” scores</a:t>
            </a:r>
            <a:endParaRPr lang="en-US" dirty="0"/>
          </a:p>
        </p:txBody>
      </p:sp>
      <p:pic>
        <p:nvPicPr>
          <p:cNvPr id="4" name="Content Placeholder 3" descr="Screenshot 2016-02-08 16.27.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94" r="-1459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375427"/>
            <a:ext cx="1321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Mark </a:t>
            </a:r>
            <a:r>
              <a:rPr lang="en-US" sz="1400" dirty="0" err="1" smtClean="0"/>
              <a:t>Mcmanes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1990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standard format for storing sequence data</a:t>
            </a:r>
          </a:p>
          <a:p>
            <a:r>
              <a:rPr lang="en-US" dirty="0" smtClean="0"/>
              <a:t>Very large text file</a:t>
            </a:r>
          </a:p>
          <a:p>
            <a:r>
              <a:rPr lang="en-US" dirty="0" smtClean="0"/>
              <a:t>WARNING – at least 2 common variations on the format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1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3262"/>
            <a:ext cx="8385870" cy="3881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Each sequence comprises 4 lines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100" dirty="0" smtClean="0">
                <a:latin typeface="Courier"/>
                <a:cs typeface="Courier"/>
              </a:rPr>
              <a:t>@</a:t>
            </a:r>
            <a:r>
              <a:rPr lang="en-US" sz="2100" dirty="0">
                <a:latin typeface="Courier"/>
                <a:cs typeface="Courier"/>
              </a:rPr>
              <a:t>SRR001666.1 071112_SLXA-EAS1_s_7:5:1:817:345 length=36</a:t>
            </a:r>
          </a:p>
          <a:p>
            <a:pPr marL="0" indent="0">
              <a:buNone/>
            </a:pPr>
            <a:r>
              <a:rPr lang="en-US" sz="2100" dirty="0">
                <a:latin typeface="Courier"/>
                <a:cs typeface="Courier"/>
              </a:rPr>
              <a:t>GGGTGATGGCCGCTGCCGATGGCGTCAAATCCCACC</a:t>
            </a:r>
          </a:p>
          <a:p>
            <a:pPr marL="0" indent="0">
              <a:buNone/>
            </a:pPr>
            <a:r>
              <a:rPr lang="en-US" sz="2100" dirty="0">
                <a:latin typeface="Courier"/>
                <a:cs typeface="Courier"/>
              </a:rPr>
              <a:t>+SRR001666.1 071112_SLXA-EAS1_s_7:5:1:817:345 length=36</a:t>
            </a:r>
          </a:p>
          <a:p>
            <a:pPr marL="0" indent="0">
              <a:buNone/>
            </a:pPr>
            <a:r>
              <a:rPr lang="en-US" sz="2100" dirty="0">
                <a:latin typeface="Courier"/>
                <a:cs typeface="Courier"/>
              </a:rPr>
              <a:t>IIIIIIIIIIIIIIIIIIIIIIIIIIIIII9IG9IC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Genomics =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dirty="0" smtClean="0"/>
              <a:t>emerging technologies </a:t>
            </a:r>
            <a:r>
              <a:rPr lang="en-US" dirty="0" smtClean="0"/>
              <a:t>may </a:t>
            </a:r>
            <a:r>
              <a:rPr lang="en-US" dirty="0" smtClean="0"/>
              <a:t>deliver interesting new data </a:t>
            </a:r>
            <a:r>
              <a:rPr lang="en-US" dirty="0" smtClean="0"/>
              <a:t>types that allow experiments that were not possible before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(direct sequencing of methylated DNA bases by </a:t>
            </a:r>
            <a:r>
              <a:rPr lang="en-US" dirty="0" err="1" smtClean="0"/>
              <a:t>PacBio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5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Sequencing History (</a:t>
            </a:r>
            <a:r>
              <a:rPr lang="en-US" dirty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461879" cy="4525963"/>
          </a:xfrm>
        </p:spPr>
        <p:txBody>
          <a:bodyPr/>
          <a:lstStyle/>
          <a:p>
            <a:r>
              <a:rPr lang="en-US" dirty="0" smtClean="0"/>
              <a:t>1973: Gilbert &amp; </a:t>
            </a:r>
            <a:r>
              <a:rPr lang="en-US" dirty="0" err="1" smtClean="0"/>
              <a:t>Maxam</a:t>
            </a:r>
            <a:r>
              <a:rPr lang="en-US" dirty="0" smtClean="0"/>
              <a:t> publish DNA sequence by chemical cleavage</a:t>
            </a:r>
          </a:p>
          <a:p>
            <a:r>
              <a:rPr lang="en-US" dirty="0" smtClean="0"/>
              <a:t>1977: Fred Sanger’s chain termination method</a:t>
            </a:r>
          </a:p>
          <a:p>
            <a:r>
              <a:rPr lang="en-US" dirty="0" smtClean="0"/>
              <a:t>1979: First genome – phiX174</a:t>
            </a:r>
          </a:p>
          <a:p>
            <a:r>
              <a:rPr lang="en-US" dirty="0" smtClean="0"/>
              <a:t>1986: ABI releases automated sequencer using fluorescent dyes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19079" y="4112908"/>
            <a:ext cx="17677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http://www.nlm.nih.gov/visibleproofs/media/gallery/vi_a_208b.jpg 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23" y="2009269"/>
            <a:ext cx="1611111" cy="198698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7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Sequencing History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1995: First free living organism genome : </a:t>
            </a:r>
          </a:p>
          <a:p>
            <a:pPr>
              <a:buNone/>
            </a:pPr>
            <a:r>
              <a:rPr lang="en-US" i="1" dirty="0" smtClean="0"/>
              <a:t>	H. </a:t>
            </a:r>
            <a:r>
              <a:rPr lang="en-US" i="1" dirty="0" err="1" smtClean="0"/>
              <a:t>influenzae</a:t>
            </a:r>
            <a:endParaRPr lang="en-US" i="1" dirty="0" smtClean="0"/>
          </a:p>
          <a:p>
            <a:r>
              <a:rPr lang="en-US" dirty="0" smtClean="0"/>
              <a:t>1998: ABI releases capillary electrophoresis instrument</a:t>
            </a:r>
          </a:p>
          <a:p>
            <a:r>
              <a:rPr lang="en-US" dirty="0" smtClean="0"/>
              <a:t>2003:  Human genome completed (mostly)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6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Sequencing History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2005: 454 Unveils the GS-20 – the first commercial ‘next generation’ sequencer.</a:t>
            </a:r>
          </a:p>
          <a:p>
            <a:r>
              <a:rPr lang="en-US" dirty="0" smtClean="0"/>
              <a:t>2006: Commercial release of the </a:t>
            </a:r>
            <a:r>
              <a:rPr lang="en-US" dirty="0" err="1" smtClean="0"/>
              <a:t>Solexa</a:t>
            </a:r>
            <a:r>
              <a:rPr lang="en-US" dirty="0" smtClean="0"/>
              <a:t> (later </a:t>
            </a:r>
            <a:r>
              <a:rPr lang="en-US" dirty="0" err="1" smtClean="0"/>
              <a:t>Illumina</a:t>
            </a:r>
            <a:r>
              <a:rPr lang="en-US" dirty="0" smtClean="0"/>
              <a:t>, GA1)</a:t>
            </a:r>
          </a:p>
          <a:p>
            <a:r>
              <a:rPr lang="en-US" dirty="0"/>
              <a:t>2009: </a:t>
            </a:r>
            <a:r>
              <a:rPr lang="en-US" dirty="0" err="1"/>
              <a:t>Illumina</a:t>
            </a:r>
            <a:r>
              <a:rPr lang="en-US" dirty="0"/>
              <a:t> GAII used to  find mutations between healthy and cancer tissue tissue in a single patient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2010: </a:t>
            </a:r>
            <a:r>
              <a:rPr lang="en-US" dirty="0" err="1" smtClean="0"/>
              <a:t>pacBio</a:t>
            </a:r>
            <a:r>
              <a:rPr lang="en-US" dirty="0" smtClean="0"/>
              <a:t> releases first single-molecule sequencer</a:t>
            </a:r>
            <a:endParaRPr lang="en-US" dirty="0"/>
          </a:p>
          <a:p>
            <a:r>
              <a:rPr lang="en-US" dirty="0" smtClean="0"/>
              <a:t>2012: Oxford </a:t>
            </a:r>
            <a:r>
              <a:rPr lang="en-US" dirty="0" err="1" smtClean="0"/>
              <a:t>Nanopore</a:t>
            </a:r>
            <a:r>
              <a:rPr lang="en-US" dirty="0" smtClean="0"/>
              <a:t> demonstrates “laptop sequencer”</a:t>
            </a:r>
          </a:p>
          <a:p>
            <a:r>
              <a:rPr lang="en-US" dirty="0" smtClean="0"/>
              <a:t>2015:  Plans announced for “one million human genome”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66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figure 1-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0" y="381000"/>
            <a:ext cx="4327525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0" y="6553200"/>
            <a:ext cx="9067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Arial" charset="0"/>
              </a:rPr>
              <a:t>Figure 1.6</a:t>
            </a:r>
            <a:r>
              <a:rPr lang="en-US" sz="1100" dirty="0" smtClean="0">
                <a:latin typeface="Arial" charset="0"/>
              </a:rPr>
              <a:t> From Brown </a:t>
            </a:r>
            <a:r>
              <a:rPr lang="en-US" sz="1100" i="1" dirty="0" smtClean="0">
                <a:latin typeface="Arial" charset="0"/>
              </a:rPr>
              <a:t> </a:t>
            </a:r>
            <a:r>
              <a:rPr lang="en-US" sz="1100" i="1" dirty="0">
                <a:latin typeface="Arial" charset="0"/>
              </a:rPr>
              <a:t>Genomes 3 </a:t>
            </a:r>
            <a:r>
              <a:rPr lang="en-US" sz="1100" dirty="0">
                <a:latin typeface="Arial" charset="0"/>
              </a:rPr>
              <a:t>(© Garland Science 2007</a:t>
            </a:r>
            <a:r>
              <a:rPr lang="en-US" sz="1100" dirty="0" smtClean="0">
                <a:latin typeface="Arial" charset="0"/>
              </a:rPr>
              <a:t>) No redistribution outside AHPL servers without publishers permission.</a:t>
            </a:r>
          </a:p>
          <a:p>
            <a:endParaRPr lang="en-US" sz="1100" dirty="0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121" y="1399225"/>
            <a:ext cx="1611111" cy="198698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4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6088</TotalTime>
  <Words>994</Words>
  <Application>Microsoft Macintosh PowerPoint</Application>
  <PresentationFormat>On-screen Show (4:3)</PresentationFormat>
  <Paragraphs>179</Paragraphs>
  <Slides>49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IBS754 </vt:lpstr>
      <vt:lpstr>Plan</vt:lpstr>
      <vt:lpstr>Genomics = Technology</vt:lpstr>
      <vt:lpstr>Genomics = Technology</vt:lpstr>
      <vt:lpstr>Genomics = Technology</vt:lpstr>
      <vt:lpstr>DNA Sequencing History (I)</vt:lpstr>
      <vt:lpstr>DNA Sequencing History (II)</vt:lpstr>
      <vt:lpstr>DNA Sequencing History (III)</vt:lpstr>
      <vt:lpstr>PowerPoint Presentation</vt:lpstr>
      <vt:lpstr>PowerPoint Presentation</vt:lpstr>
      <vt:lpstr>PowerPoint Presentation</vt:lpstr>
      <vt:lpstr>1st versus 2nd generation sequencing </vt:lpstr>
      <vt:lpstr>PowerPoint Presentation</vt:lpstr>
      <vt:lpstr>454 sequencing</vt:lpstr>
      <vt:lpstr>Pyrosequencing</vt:lpstr>
      <vt:lpstr>454: high throughput pyrosequencing by synthesis</vt:lpstr>
      <vt:lpstr>PowerPoint Presentation</vt:lpstr>
      <vt:lpstr>Ion Torrent</vt:lpstr>
      <vt:lpstr>Ion Torrent</vt:lpstr>
      <vt:lpstr>Illumina video</vt:lpstr>
      <vt:lpstr>Illumina sequencing using reversible terminators</vt:lpstr>
      <vt:lpstr>Paired end sequencing</vt:lpstr>
      <vt:lpstr>Complete Genomics</vt:lpstr>
      <vt:lpstr>DNA nanoballs</vt:lpstr>
      <vt:lpstr>DNBs onto array</vt:lpstr>
      <vt:lpstr>Ligase based sequencing (SOliD)</vt:lpstr>
      <vt:lpstr>2nd versus 3rd generation sequencing </vt:lpstr>
      <vt:lpstr>Pacific Biosciences (2011)</vt:lpstr>
      <vt:lpstr>PowerPoint Presentation</vt:lpstr>
      <vt:lpstr>PacBio Video</vt:lpstr>
      <vt:lpstr>New Approaches: Hypothesis free detection of DNA modification using PacBio</vt:lpstr>
      <vt:lpstr>Oxford Nanopore Laptop sequencing</vt:lpstr>
      <vt:lpstr>Oxford nanopore video</vt:lpstr>
      <vt:lpstr>PowerPoint Presentation</vt:lpstr>
      <vt:lpstr>“Read Until”</vt:lpstr>
      <vt:lpstr>Summary</vt:lpstr>
      <vt:lpstr>Some 2015 comparisons</vt:lpstr>
      <vt:lpstr>2nd and 3rd generation technologies</vt:lpstr>
      <vt:lpstr>Deprecated technlogies</vt:lpstr>
      <vt:lpstr>On the way out</vt:lpstr>
      <vt:lpstr>Current winners</vt:lpstr>
      <vt:lpstr>The highly rated prospect</vt:lpstr>
      <vt:lpstr>Nextgen technology applications</vt:lpstr>
      <vt:lpstr>PowerPoint Presentation</vt:lpstr>
      <vt:lpstr>The hype cycle</vt:lpstr>
      <vt:lpstr>Quality Scores</vt:lpstr>
      <vt:lpstr>Phred or ”Q” scores</vt:lpstr>
      <vt:lpstr>FastQ</vt:lpstr>
      <vt:lpstr>FastQ format</vt:lpstr>
    </vt:vector>
  </TitlesOfParts>
  <Company>Emory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IBS754 </dc:title>
  <dc:creator>Tim Read</dc:creator>
  <cp:lastModifiedBy>Tim Read</cp:lastModifiedBy>
  <cp:revision>71</cp:revision>
  <dcterms:created xsi:type="dcterms:W3CDTF">2015-02-19T18:40:14Z</dcterms:created>
  <dcterms:modified xsi:type="dcterms:W3CDTF">2016-02-25T16:20:38Z</dcterms:modified>
</cp:coreProperties>
</file>